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5" r:id="rId1"/>
  </p:sldMasterIdLst>
  <p:notesMasterIdLst>
    <p:notesMasterId r:id="rId3"/>
  </p:notesMasterIdLst>
  <p:sldIdLst>
    <p:sldId id="257" r:id="rId2"/>
  </p:sldIdLst>
  <p:sldSz cx="30267275" cy="42794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850" userDrawn="1">
          <p15:clr>
            <a:srgbClr val="A4A3A4"/>
          </p15:clr>
        </p15:guide>
        <p15:guide id="2" pos="15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124"/>
    <a:srgbClr val="945200"/>
    <a:srgbClr val="344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5"/>
    <p:restoredTop sz="94694"/>
  </p:normalViewPr>
  <p:slideViewPr>
    <p:cSldViewPr snapToGrid="0" snapToObjects="1">
      <p:cViewPr>
        <p:scale>
          <a:sx n="35" d="100"/>
          <a:sy n="35" d="100"/>
        </p:scale>
        <p:origin x="1616" y="144"/>
      </p:cViewPr>
      <p:guideLst>
        <p:guide orient="horz" pos="5850"/>
        <p:guide pos="15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155" latinLnBrk="0">
      <a:defRPr sz="3400">
        <a:latin typeface="+mn-lt"/>
        <a:ea typeface="+mn-ea"/>
        <a:cs typeface="+mn-cs"/>
        <a:sym typeface="Calibri"/>
      </a:defRPr>
    </a:lvl1pPr>
    <a:lvl2pPr indent="228600" defTabSz="2633155" latinLnBrk="0">
      <a:defRPr sz="3400">
        <a:latin typeface="+mn-lt"/>
        <a:ea typeface="+mn-ea"/>
        <a:cs typeface="+mn-cs"/>
        <a:sym typeface="Calibri"/>
      </a:defRPr>
    </a:lvl2pPr>
    <a:lvl3pPr indent="457200" defTabSz="2633155" latinLnBrk="0">
      <a:defRPr sz="3400">
        <a:latin typeface="+mn-lt"/>
        <a:ea typeface="+mn-ea"/>
        <a:cs typeface="+mn-cs"/>
        <a:sym typeface="Calibri"/>
      </a:defRPr>
    </a:lvl3pPr>
    <a:lvl4pPr indent="685800" defTabSz="2633155" latinLnBrk="0">
      <a:defRPr sz="3400">
        <a:latin typeface="+mn-lt"/>
        <a:ea typeface="+mn-ea"/>
        <a:cs typeface="+mn-cs"/>
        <a:sym typeface="Calibri"/>
      </a:defRPr>
    </a:lvl4pPr>
    <a:lvl5pPr indent="914400" defTabSz="2633155" latinLnBrk="0">
      <a:defRPr sz="3400">
        <a:latin typeface="+mn-lt"/>
        <a:ea typeface="+mn-ea"/>
        <a:cs typeface="+mn-cs"/>
        <a:sym typeface="Calibri"/>
      </a:defRPr>
    </a:lvl5pPr>
    <a:lvl6pPr indent="1143000" defTabSz="2633155" latinLnBrk="0">
      <a:defRPr sz="3400">
        <a:latin typeface="+mn-lt"/>
        <a:ea typeface="+mn-ea"/>
        <a:cs typeface="+mn-cs"/>
        <a:sym typeface="Calibri"/>
      </a:defRPr>
    </a:lvl6pPr>
    <a:lvl7pPr indent="1371600" defTabSz="2633155" latinLnBrk="0">
      <a:defRPr sz="3400">
        <a:latin typeface="+mn-lt"/>
        <a:ea typeface="+mn-ea"/>
        <a:cs typeface="+mn-cs"/>
        <a:sym typeface="Calibri"/>
      </a:defRPr>
    </a:lvl7pPr>
    <a:lvl8pPr indent="1600200" defTabSz="2633155" latinLnBrk="0">
      <a:defRPr sz="3400">
        <a:latin typeface="+mn-lt"/>
        <a:ea typeface="+mn-ea"/>
        <a:cs typeface="+mn-cs"/>
        <a:sym typeface="Calibri"/>
      </a:defRPr>
    </a:lvl8pPr>
    <a:lvl9pPr indent="1828800" defTabSz="2633155" latinLnBrk="0">
      <a:defRPr sz="3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19809"/>
            <a:ext cx="30267275" cy="3247210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87" y="9042741"/>
            <a:ext cx="24912701" cy="18539496"/>
          </a:xfrm>
        </p:spPr>
        <p:txBody>
          <a:bodyPr/>
          <a:lstStyle>
            <a:lvl1pPr>
              <a:defRPr sz="178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7287" y="32952730"/>
            <a:ext cx="24912701" cy="271425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513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26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4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53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66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080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5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154" y="29955967"/>
            <a:ext cx="24912698" cy="3536471"/>
          </a:xfrm>
        </p:spPr>
        <p:txBody>
          <a:bodyPr anchor="b">
            <a:normAutofit/>
          </a:bodyPr>
          <a:lstStyle>
            <a:lvl1pPr algn="l">
              <a:defRPr sz="794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30267275" cy="29955967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5296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4154" y="33492438"/>
            <a:ext cx="24912698" cy="3080786"/>
          </a:xfrm>
        </p:spPr>
        <p:txBody>
          <a:bodyPr>
            <a:normAutofit/>
          </a:bodyPr>
          <a:lstStyle>
            <a:lvl1pPr marL="0" indent="0">
              <a:buNone/>
              <a:defRPr sz="3972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0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1605738" y="8352171"/>
            <a:ext cx="15720553" cy="20212683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132" y="9332145"/>
            <a:ext cx="14631765" cy="16510614"/>
          </a:xfrm>
        </p:spPr>
        <p:txBody>
          <a:bodyPr anchor="b"/>
          <a:lstStyle>
            <a:lvl1pPr algn="l">
              <a:defRPr sz="13902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5605" y="29332602"/>
            <a:ext cx="14626293" cy="4450657"/>
          </a:xfrm>
        </p:spPr>
        <p:txBody>
          <a:bodyPr anchor="t">
            <a:noAutofit/>
          </a:bodyPr>
          <a:lstStyle>
            <a:lvl1pPr marL="0" indent="0" algn="l">
              <a:buNone/>
              <a:defRPr sz="5958">
                <a:solidFill>
                  <a:schemeClr val="tx1"/>
                </a:solidFill>
              </a:defRPr>
            </a:lvl1pPr>
            <a:lvl2pPr marL="1513378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7870681" y="8352171"/>
            <a:ext cx="10930895" cy="2543108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2832304" y="14268397"/>
            <a:ext cx="12152377" cy="1562490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369044" y="15200482"/>
            <a:ext cx="10879837" cy="12528696"/>
          </a:xfrm>
        </p:spPr>
        <p:txBody>
          <a:bodyPr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5280770" y="14264746"/>
            <a:ext cx="12154204" cy="1435390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9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30267275" cy="1364066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8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9040307" y="2783616"/>
            <a:ext cx="11226968" cy="33789614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17324864" y="0"/>
            <a:ext cx="12942411" cy="3661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16064" y="3657734"/>
            <a:ext cx="5633076" cy="320413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4149" y="2783616"/>
            <a:ext cx="16376158" cy="3378961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7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6164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30267275" cy="1364066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148" y="13867174"/>
            <a:ext cx="24904972" cy="226919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18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3"/>
            <a:ext cx="30267275" cy="3247210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154" y="18416848"/>
            <a:ext cx="24912698" cy="9165380"/>
          </a:xfrm>
        </p:spPr>
        <p:txBody>
          <a:bodyPr anchor="b"/>
          <a:lstStyle>
            <a:lvl1pPr algn="r">
              <a:defRPr sz="15888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4154" y="32954936"/>
            <a:ext cx="24912698" cy="2707899"/>
          </a:xfrm>
        </p:spPr>
        <p:txBody>
          <a:bodyPr anchor="t">
            <a:noAutofit/>
          </a:bodyPr>
          <a:lstStyle>
            <a:lvl1pPr marL="0" indent="0" algn="r">
              <a:buNone/>
              <a:defRPr sz="5958">
                <a:solidFill>
                  <a:schemeClr val="tx1"/>
                </a:solidFill>
              </a:defRPr>
            </a:lvl1pPr>
            <a:lvl2pPr marL="1513378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46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30267275" cy="1364066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1145" y="13867177"/>
            <a:ext cx="12150348" cy="227060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35781" y="13867177"/>
            <a:ext cx="12150338" cy="227060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30267275" cy="1364066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1145" y="13571321"/>
            <a:ext cx="12150348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6620" b="0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1145" y="17167226"/>
            <a:ext cx="12205520" cy="194060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35781" y="13571321"/>
            <a:ext cx="12150338" cy="3595902"/>
          </a:xfrm>
        </p:spPr>
        <p:txBody>
          <a:bodyPr anchor="b">
            <a:noAutofit/>
          </a:bodyPr>
          <a:lstStyle>
            <a:lvl1pPr marL="0" indent="0" algn="ctr">
              <a:buNone/>
              <a:defRPr sz="6620" b="0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35781" y="17167226"/>
            <a:ext cx="12150338" cy="194060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3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30267275" cy="13640666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4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2664153" y="2783601"/>
            <a:ext cx="8806936" cy="11323506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153" y="2783610"/>
            <a:ext cx="8806936" cy="10098866"/>
          </a:xfrm>
        </p:spPr>
        <p:txBody>
          <a:bodyPr anchor="b"/>
          <a:lstStyle>
            <a:lvl1pPr algn="l">
              <a:defRPr sz="662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54361" y="2783607"/>
            <a:ext cx="15522488" cy="337896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4153" y="14107107"/>
            <a:ext cx="8806936" cy="22466108"/>
          </a:xfrm>
        </p:spPr>
        <p:txBody>
          <a:bodyPr/>
          <a:lstStyle>
            <a:lvl1pPr marL="0" indent="0">
              <a:buNone/>
              <a:defRPr sz="4634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8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43" y="4539768"/>
            <a:ext cx="11590367" cy="10091172"/>
          </a:xfrm>
        </p:spPr>
        <p:txBody>
          <a:bodyPr anchor="b">
            <a:normAutofit/>
          </a:bodyPr>
          <a:lstStyle>
            <a:lvl1pPr algn="l">
              <a:defRPr sz="794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15138894" y="0"/>
            <a:ext cx="15128381" cy="42794238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4634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1143" y="14630940"/>
            <a:ext cx="11590367" cy="21942281"/>
          </a:xfrm>
        </p:spPr>
        <p:txBody>
          <a:bodyPr anchor="t">
            <a:normAutofit/>
          </a:bodyPr>
          <a:lstStyle>
            <a:lvl1pPr marL="0" indent="0">
              <a:buNone/>
              <a:defRPr sz="3972"/>
            </a:lvl1pPr>
            <a:lvl2pPr marL="1513378" indent="0">
              <a:buNone/>
              <a:defRPr sz="3972"/>
            </a:lvl2pPr>
            <a:lvl3pPr marL="3026755" indent="0">
              <a:buNone/>
              <a:defRPr sz="3310"/>
            </a:lvl3pPr>
            <a:lvl4pPr marL="4540133" indent="0">
              <a:buNone/>
              <a:defRPr sz="2979"/>
            </a:lvl4pPr>
            <a:lvl5pPr marL="6053511" indent="0">
              <a:buNone/>
              <a:defRPr sz="2979"/>
            </a:lvl5pPr>
            <a:lvl6pPr marL="7566889" indent="0">
              <a:buNone/>
              <a:defRPr sz="2979"/>
            </a:lvl6pPr>
            <a:lvl7pPr marL="9080266" indent="0">
              <a:buNone/>
              <a:defRPr sz="2979"/>
            </a:lvl7pPr>
            <a:lvl8pPr marL="10593644" indent="0">
              <a:buNone/>
              <a:defRPr sz="2979"/>
            </a:lvl8pPr>
            <a:lvl9pPr marL="12107022" indent="0">
              <a:buNone/>
              <a:defRPr sz="297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46726" y="37698376"/>
            <a:ext cx="2425152" cy="2278397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5689" y="37698376"/>
            <a:ext cx="8181035" cy="22783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071880" y="36915412"/>
            <a:ext cx="2636854" cy="3061361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2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1148" y="2790474"/>
            <a:ext cx="24904972" cy="605565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1148" y="13630760"/>
            <a:ext cx="24904972" cy="229284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5689" y="37698376"/>
            <a:ext cx="20818788" cy="22783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97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77288" y="37698376"/>
            <a:ext cx="3287432" cy="22783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979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6/9/23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164722" y="36915412"/>
            <a:ext cx="2636854" cy="3061361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662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3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1513378" rtl="0" eaLnBrk="1" latinLnBrk="0" hangingPunct="1">
        <a:spcBef>
          <a:spcPct val="0"/>
        </a:spcBef>
        <a:buNone/>
        <a:defRPr sz="1324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135033" indent="-1135033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2459239" indent="-945861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5296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4634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5pPr>
      <a:lvl6pPr marL="7944240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6pPr>
      <a:lvl7pPr marL="9268280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7pPr>
      <a:lvl8pPr marL="10592320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8pPr>
      <a:lvl9pPr marL="11916360" indent="-756689" algn="l" defTabSz="1513378" rtl="0" eaLnBrk="1" latinLnBrk="0" hangingPunct="1">
        <a:spcBef>
          <a:spcPct val="20000"/>
        </a:spcBef>
        <a:spcAft>
          <a:spcPts val="1986"/>
        </a:spcAft>
        <a:buClr>
          <a:schemeClr val="accent1"/>
        </a:buClr>
        <a:buFont typeface="Wingdings 2" charset="2"/>
        <a:buChar char=""/>
        <a:defRPr sz="39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1513378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53">
            <a:extLst>
              <a:ext uri="{FF2B5EF4-FFF2-40B4-BE49-F238E27FC236}">
                <a16:creationId xmlns:a16="http://schemas.microsoft.com/office/drawing/2014/main" id="{0E538E3E-2F79-4611-A341-5FAB29443DE4}"/>
              </a:ext>
            </a:extLst>
          </p:cNvPr>
          <p:cNvSpPr txBox="1"/>
          <p:nvPr/>
        </p:nvSpPr>
        <p:spPr>
          <a:xfrm>
            <a:off x="2085003" y="6377982"/>
            <a:ext cx="12248665" cy="634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rising popularity of pre-trained large language models has amplified concerns about social bias in these models.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response, the NLP community has proposed various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help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quantify social bias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models.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Popular recipe: pick a downstream task (say coreference resolution), develop a curated dataset and accompanying metric (say predictive accuracy) to approximate social bias.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benchmarks are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widely used by practitioners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compare varying degrees of social bias before deployment in real-world applications.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1524731" y="1150339"/>
            <a:ext cx="21343084" cy="19389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68152" rIns="168152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6000" b="1" i="1" dirty="0">
                <a:solidFill>
                  <a:schemeClr val="bg2"/>
                </a:solidFill>
                <a:latin typeface="Avenir Oblique" panose="02000503020000020003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Tail Wagging the Dog:</a:t>
            </a:r>
          </a:p>
          <a:p>
            <a:r>
              <a:rPr lang="en-US" sz="6000" b="1" i="1" dirty="0">
                <a:solidFill>
                  <a:schemeClr val="bg2"/>
                </a:solidFill>
                <a:latin typeface="Avenir Oblique" panose="02000503020000020003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Dataset Construction Biases of Social Bias Benchmarks</a:t>
            </a:r>
          </a:p>
        </p:txBody>
      </p:sp>
      <p:sp>
        <p:nvSpPr>
          <p:cNvPr id="50" name="TextBox 37"/>
          <p:cNvSpPr txBox="1"/>
          <p:nvPr/>
        </p:nvSpPr>
        <p:spPr>
          <a:xfrm>
            <a:off x="1559537" y="3269691"/>
            <a:ext cx="22509379" cy="152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037" rIns="42037">
            <a:spAutoFit/>
          </a:bodyPr>
          <a:lstStyle/>
          <a:p>
            <a:pPr>
              <a:lnSpc>
                <a:spcPct val="120000"/>
              </a:lnSpc>
              <a:spcBef>
                <a:spcPts val="92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43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Nikil</a:t>
            </a:r>
            <a:r>
              <a:rPr lang="en-US" sz="4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Roashan Selvam*, </a:t>
            </a:r>
            <a:r>
              <a:rPr lang="en-US" sz="43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Sunipa</a:t>
            </a:r>
            <a:r>
              <a:rPr lang="en-US" sz="4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Dev, Daniel </a:t>
            </a:r>
            <a:r>
              <a:rPr lang="en-US" sz="43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Khashabi</a:t>
            </a:r>
            <a:r>
              <a:rPr lang="en-US" sz="4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, Tushar </a:t>
            </a:r>
            <a:r>
              <a:rPr lang="en-US" sz="43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Khot</a:t>
            </a:r>
            <a:r>
              <a:rPr lang="en-US" sz="4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, Kai-Wei Chang</a:t>
            </a:r>
            <a:br>
              <a:rPr sz="2207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*Contact: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nikilrselvam@ucla.edu</a:t>
            </a:r>
            <a:endParaRPr lang="en-US" sz="193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F71131-1C04-4D79-B883-5950E537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9545" y="1415903"/>
            <a:ext cx="2583997" cy="840825"/>
          </a:xfrm>
          <a:prstGeom prst="rect">
            <a:avLst/>
          </a:prstGeom>
        </p:spPr>
      </p:pic>
      <p:sp>
        <p:nvSpPr>
          <p:cNvPr id="13" name="TextBox 35">
            <a:extLst>
              <a:ext uri="{FF2B5EF4-FFF2-40B4-BE49-F238E27FC236}">
                <a16:creationId xmlns:a16="http://schemas.microsoft.com/office/drawing/2014/main" id="{DDC9543D-2FB4-4596-919D-7640833B9617}"/>
              </a:ext>
            </a:extLst>
          </p:cNvPr>
          <p:cNvSpPr txBox="1"/>
          <p:nvPr/>
        </p:nvSpPr>
        <p:spPr>
          <a:xfrm>
            <a:off x="2121997" y="5322609"/>
            <a:ext cx="12211671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Motivation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2" name="TextBox 35">
            <a:extLst>
              <a:ext uri="{FF2B5EF4-FFF2-40B4-BE49-F238E27FC236}">
                <a16:creationId xmlns:a16="http://schemas.microsoft.com/office/drawing/2014/main" id="{50532030-EACA-4F45-9047-7561D95CBEB3}"/>
              </a:ext>
            </a:extLst>
          </p:cNvPr>
          <p:cNvSpPr txBox="1"/>
          <p:nvPr/>
        </p:nvSpPr>
        <p:spPr>
          <a:xfrm>
            <a:off x="2292135" y="35505442"/>
            <a:ext cx="12184715" cy="769441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Example Alternate Constructions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4DC26100-24FE-744F-8304-DBFA48C8BA58}"/>
              </a:ext>
            </a:extLst>
          </p:cNvPr>
          <p:cNvSpPr txBox="1"/>
          <p:nvPr/>
        </p:nvSpPr>
        <p:spPr>
          <a:xfrm>
            <a:off x="15897109" y="5322609"/>
            <a:ext cx="12184715" cy="769441"/>
          </a:xfrm>
          <a:prstGeom prst="rect">
            <a:avLst/>
          </a:prstGeom>
          <a:solidFill>
            <a:schemeClr val="accent6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Experimental Results: </a:t>
            </a:r>
            <a:r>
              <a:rPr lang="en-US" sz="4400" i="1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WinoGender</a:t>
            </a:r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4" name="TextBox 35">
            <a:extLst>
              <a:ext uri="{FF2B5EF4-FFF2-40B4-BE49-F238E27FC236}">
                <a16:creationId xmlns:a16="http://schemas.microsoft.com/office/drawing/2014/main" id="{0EB3FBAB-9091-E44E-BC9B-FFCCB2D6AF9F}"/>
              </a:ext>
            </a:extLst>
          </p:cNvPr>
          <p:cNvSpPr txBox="1"/>
          <p:nvPr/>
        </p:nvSpPr>
        <p:spPr>
          <a:xfrm>
            <a:off x="16104621" y="24077056"/>
            <a:ext cx="12184715" cy="769441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Conclusions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5" name="TextBox 53">
            <a:extLst>
              <a:ext uri="{FF2B5EF4-FFF2-40B4-BE49-F238E27FC236}">
                <a16:creationId xmlns:a16="http://schemas.microsoft.com/office/drawing/2014/main" id="{CCBC076F-9AF4-0140-BA4A-08905CFB97A6}"/>
              </a:ext>
            </a:extLst>
          </p:cNvPr>
          <p:cNvSpPr txBox="1"/>
          <p:nvPr/>
        </p:nvSpPr>
        <p:spPr>
          <a:xfrm>
            <a:off x="16080853" y="6604353"/>
            <a:ext cx="12248665" cy="1606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measures on 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WinoGender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(percentage M-F mismatch, log-scale) across a variety of dataset constructions and models.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5" name="TextBox 35">
            <a:extLst>
              <a:ext uri="{FF2B5EF4-FFF2-40B4-BE49-F238E27FC236}">
                <a16:creationId xmlns:a16="http://schemas.microsoft.com/office/drawing/2014/main" id="{77C57708-B0B2-D24A-828A-1A1DFA4BF8D4}"/>
              </a:ext>
            </a:extLst>
          </p:cNvPr>
          <p:cNvSpPr txBox="1"/>
          <p:nvPr/>
        </p:nvSpPr>
        <p:spPr>
          <a:xfrm>
            <a:off x="2121997" y="27696350"/>
            <a:ext cx="12184715" cy="769441"/>
          </a:xfrm>
          <a:prstGeom prst="rect">
            <a:avLst/>
          </a:prstGeom>
          <a:solidFill>
            <a:schemeClr val="accent3"/>
          </a:solidFill>
          <a:ln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Contributions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7" name="TextBox 53">
            <a:extLst>
              <a:ext uri="{FF2B5EF4-FFF2-40B4-BE49-F238E27FC236}">
                <a16:creationId xmlns:a16="http://schemas.microsoft.com/office/drawing/2014/main" id="{F6001D64-1024-F04F-84A5-B7B883252AC4}"/>
              </a:ext>
            </a:extLst>
          </p:cNvPr>
          <p:cNvSpPr txBox="1"/>
          <p:nvPr/>
        </p:nvSpPr>
        <p:spPr>
          <a:xfrm>
            <a:off x="2213847" y="31047222"/>
            <a:ext cx="12001014" cy="448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empirically simulate various alternative constructions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two popular benchmarks (</a:t>
            </a:r>
            <a:r>
              <a:rPr lang="en-US" sz="3000" dirty="0" err="1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WinoGender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3000" dirty="0" err="1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BiasNLI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using seemingly innocuous modifications (while maintaining the essence of their social bias).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show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surprising effects on both measured bias and resulting model rankings!</a:t>
            </a:r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53">
            <a:extLst>
              <a:ext uri="{FF2B5EF4-FFF2-40B4-BE49-F238E27FC236}">
                <a16:creationId xmlns:a16="http://schemas.microsoft.com/office/drawing/2014/main" id="{765B3E5F-F425-DB48-A2B0-9BE8A00892D6}"/>
              </a:ext>
            </a:extLst>
          </p:cNvPr>
          <p:cNvSpPr txBox="1"/>
          <p:nvPr/>
        </p:nvSpPr>
        <p:spPr>
          <a:xfrm>
            <a:off x="2426183" y="36508465"/>
            <a:ext cx="12707454" cy="614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Negation</a:t>
            </a:r>
          </a:p>
          <a:p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“the doctor bought” → “the doctor did not buy”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Synonymization</a:t>
            </a:r>
            <a:endParaRPr lang="en-US" sz="3000" i="1" dirty="0">
              <a:solidFill>
                <a:schemeClr val="tx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“the doctor warned” → “the doctor cautioned”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Descriptors (e.g. adjectives)</a:t>
            </a:r>
          </a:p>
          <a:p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“the doctor bought an apple” → “the doctor bought a red apple”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Alternate text lengths (e.g. additional clauses)</a:t>
            </a:r>
          </a:p>
          <a:p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“the doctor” → “the doctor, who returned this afternoon,”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Alternate seed word lists</a:t>
            </a:r>
          </a:p>
          <a:p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US" sz="3000" i="1" dirty="0">
              <a:solidFill>
                <a:schemeClr val="tx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C5549826-760A-8344-8190-55216376EE44}"/>
              </a:ext>
            </a:extLst>
          </p:cNvPr>
          <p:cNvSpPr/>
          <p:nvPr/>
        </p:nvSpPr>
        <p:spPr>
          <a:xfrm flipH="1">
            <a:off x="22089494" y="40335933"/>
            <a:ext cx="4170985" cy="738662"/>
          </a:xfrm>
          <a:prstGeom prst="homePlate">
            <a:avLst/>
          </a:prstGeom>
          <a:solidFill>
            <a:schemeClr val="accent1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2653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	Link to Paper</a:t>
            </a:r>
          </a:p>
        </p:txBody>
      </p:sp>
      <p:sp>
        <p:nvSpPr>
          <p:cNvPr id="42" name="TextBox 53">
            <a:extLst>
              <a:ext uri="{FF2B5EF4-FFF2-40B4-BE49-F238E27FC236}">
                <a16:creationId xmlns:a16="http://schemas.microsoft.com/office/drawing/2014/main" id="{7221F109-635A-1E43-B34B-F1D1ED365F45}"/>
              </a:ext>
            </a:extLst>
          </p:cNvPr>
          <p:cNvSpPr txBox="1"/>
          <p:nvPr/>
        </p:nvSpPr>
        <p:spPr>
          <a:xfrm>
            <a:off x="2121997" y="17709051"/>
            <a:ext cx="12248665" cy="6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endParaRPr lang="en-US" sz="3000" i="1" dirty="0">
              <a:solidFill>
                <a:schemeClr val="tx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2" name="Picture 21" descr="A picture containing graphics, font, colorfulness, circle&#10;&#10;Description automatically generated">
            <a:extLst>
              <a:ext uri="{FF2B5EF4-FFF2-40B4-BE49-F238E27FC236}">
                <a16:creationId xmlns:a16="http://schemas.microsoft.com/office/drawing/2014/main" id="{719AEB0E-FED8-0641-AFBD-ED15630D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9922" y="1428481"/>
            <a:ext cx="3292929" cy="1113936"/>
          </a:xfrm>
          <a:prstGeom prst="rect">
            <a:avLst/>
          </a:prstGeom>
        </p:spPr>
      </p:pic>
      <p:pic>
        <p:nvPicPr>
          <p:cNvPr id="26" name="Picture 25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F0707230-7057-5848-AED9-E11F5571C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323" y="2555002"/>
            <a:ext cx="3084771" cy="14676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4C35A4-9F50-744B-8112-97FE90AC9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211" y="2852583"/>
            <a:ext cx="2296942" cy="108574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5DAE0B-1D97-6A45-BEC4-B6D16F29E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418" y="12325262"/>
            <a:ext cx="9145667" cy="3916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6E47D57-F6D3-A54F-96B7-E9FF87239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323" y="18083253"/>
            <a:ext cx="9145667" cy="38188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AD4636A-A1B3-6A40-9899-7149D0F4B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5995" y="7863440"/>
            <a:ext cx="12458415" cy="61082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4663807-8C80-844E-8A04-B338562B7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0853" y="18367286"/>
            <a:ext cx="6196550" cy="5652853"/>
          </a:xfrm>
          <a:prstGeom prst="rect">
            <a:avLst/>
          </a:prstGeom>
        </p:spPr>
      </p:pic>
      <p:sp>
        <p:nvSpPr>
          <p:cNvPr id="82" name="TextBox 35">
            <a:extLst>
              <a:ext uri="{FF2B5EF4-FFF2-40B4-BE49-F238E27FC236}">
                <a16:creationId xmlns:a16="http://schemas.microsoft.com/office/drawing/2014/main" id="{9F555BD1-FA74-9845-8159-6B8747DBCF52}"/>
              </a:ext>
            </a:extLst>
          </p:cNvPr>
          <p:cNvSpPr txBox="1"/>
          <p:nvPr/>
        </p:nvSpPr>
        <p:spPr>
          <a:xfrm>
            <a:off x="15897109" y="14152713"/>
            <a:ext cx="12184715" cy="76944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Experimental Results: </a:t>
            </a:r>
            <a:r>
              <a:rPr lang="en-US" sz="4400" i="1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BiasNLI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3" name="TextBox 53">
            <a:extLst>
              <a:ext uri="{FF2B5EF4-FFF2-40B4-BE49-F238E27FC236}">
                <a16:creationId xmlns:a16="http://schemas.microsoft.com/office/drawing/2014/main" id="{929F8A75-9FD3-0A42-8E7F-4F251D925CB0}"/>
              </a:ext>
            </a:extLst>
          </p:cNvPr>
          <p:cNvSpPr txBox="1"/>
          <p:nvPr/>
        </p:nvSpPr>
        <p:spPr>
          <a:xfrm>
            <a:off x="16340454" y="15331469"/>
            <a:ext cx="12248665" cy="3158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 measures (fraction neutral) computed on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BiasNLI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across a variety of dataset constructions and models [left]. The violin plot [right] represents distribution of bias measure scores across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BiasNLI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 reconstructed using different 10% subsets of the occupation word list across 100 random samples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53">
            <a:extLst>
              <a:ext uri="{FF2B5EF4-FFF2-40B4-BE49-F238E27FC236}">
                <a16:creationId xmlns:a16="http://schemas.microsoft.com/office/drawing/2014/main" id="{357C847E-9EE9-C342-983B-1CCE7F99B986}"/>
              </a:ext>
            </a:extLst>
          </p:cNvPr>
          <p:cNvSpPr txBox="1"/>
          <p:nvPr/>
        </p:nvSpPr>
        <p:spPr>
          <a:xfrm>
            <a:off x="16072645" y="25526824"/>
            <a:ext cx="12248665" cy="7452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Empirical evidence shows how the model’s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non-social biases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brought out or masked by alternate constructions, can cause bias benchmarks to underestimate or overestimate the social bias in a model.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models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respond differently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the alternate constructions.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sentence construction variability or even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assumptions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made when creating seed word lists can reduce the reliability of the benchmarks.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Highlights that measures can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concrete definitions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what biased associations they measure. Unclear relation between measured bias and experienced harms.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TextBox 35">
            <a:extLst>
              <a:ext uri="{FF2B5EF4-FFF2-40B4-BE49-F238E27FC236}">
                <a16:creationId xmlns:a16="http://schemas.microsoft.com/office/drawing/2014/main" id="{970E0740-B081-5F46-9958-C34CB6C1332A}"/>
              </a:ext>
            </a:extLst>
          </p:cNvPr>
          <p:cNvSpPr txBox="1"/>
          <p:nvPr/>
        </p:nvSpPr>
        <p:spPr>
          <a:xfrm>
            <a:off x="16185045" y="33158942"/>
            <a:ext cx="12184715" cy="769441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4076" rIns="84076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i="1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Future Directions</a:t>
            </a:r>
            <a:endParaRPr sz="4400" i="1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2" name="TextBox 53">
            <a:extLst>
              <a:ext uri="{FF2B5EF4-FFF2-40B4-BE49-F238E27FC236}">
                <a16:creationId xmlns:a16="http://schemas.microsoft.com/office/drawing/2014/main" id="{30FE220F-31F8-4E4E-BBF6-24AB876F65FF}"/>
              </a:ext>
            </a:extLst>
          </p:cNvPr>
          <p:cNvSpPr txBox="1"/>
          <p:nvPr/>
        </p:nvSpPr>
        <p:spPr>
          <a:xfrm>
            <a:off x="16185045" y="34335968"/>
            <a:ext cx="12248665" cy="542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Encourage both semantic and syntactic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diversity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 measures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surrounding measured bias.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Explore constructing benchmarks that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operate on faithful explanations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rather than predictions.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Encourage discussions on the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complexity of the sentences 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in benchmarks (templated vs naturally occurring text).</a:t>
            </a:r>
          </a:p>
          <a:p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hope our troubling observations about the fragility of social bias benchmarks motivate more robust measures of social biases!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0" name="Picture 5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68D0104-8582-654B-8C43-E83704DC1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525" y="18005244"/>
            <a:ext cx="7091291" cy="5318469"/>
          </a:xfrm>
          <a:prstGeom prst="rect">
            <a:avLst/>
          </a:prstGeom>
        </p:spPr>
      </p:pic>
      <p:pic>
        <p:nvPicPr>
          <p:cNvPr id="68" name="Picture 67" descr="A qr code with black dots&#10;&#10;Description automatically generated with low confidence">
            <a:extLst>
              <a:ext uri="{FF2B5EF4-FFF2-40B4-BE49-F238E27FC236}">
                <a16:creationId xmlns:a16="http://schemas.microsoft.com/office/drawing/2014/main" id="{2928FB37-C6BC-3143-8D81-59C819F7B4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931" y="39670305"/>
            <a:ext cx="1973594" cy="1973594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718B06A-38AA-3242-80DB-8AD232FCC127}"/>
              </a:ext>
            </a:extLst>
          </p:cNvPr>
          <p:cNvSpPr/>
          <p:nvPr/>
        </p:nvSpPr>
        <p:spPr>
          <a:xfrm>
            <a:off x="2135332" y="29005193"/>
            <a:ext cx="7699672" cy="2145266"/>
          </a:xfrm>
          <a:prstGeom prst="round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</a:rPr>
              <a:t>How reliably can we trust the scores obtained from social bias benchmarks as faithful indicators of problematic social biases in a given model?</a:t>
            </a:r>
          </a:p>
        </p:txBody>
      </p:sp>
      <p:sp>
        <p:nvSpPr>
          <p:cNvPr id="95" name="TextBox 53">
            <a:extLst>
              <a:ext uri="{FF2B5EF4-FFF2-40B4-BE49-F238E27FC236}">
                <a16:creationId xmlns:a16="http://schemas.microsoft.com/office/drawing/2014/main" id="{03E6C5CF-3CF3-B145-B53A-4B9C957A7DAE}"/>
              </a:ext>
            </a:extLst>
          </p:cNvPr>
          <p:cNvSpPr txBox="1"/>
          <p:nvPr/>
        </p:nvSpPr>
        <p:spPr>
          <a:xfrm>
            <a:off x="2201342" y="16139924"/>
            <a:ext cx="12248665" cy="2269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But, the choice of sentences in this curated dataset is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arbitrary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What if we had chosen to craft these sentences slightly differently (while maintaining the essence of their social bias)?</a:t>
            </a:r>
          </a:p>
          <a:p>
            <a:pPr marL="457200" indent="-457200">
              <a:buFont typeface="Wingdings" pitchFamily="2" charset="2"/>
              <a:buChar char="q"/>
            </a:pPr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6" name="TextBox 53">
            <a:extLst>
              <a:ext uri="{FF2B5EF4-FFF2-40B4-BE49-F238E27FC236}">
                <a16:creationId xmlns:a16="http://schemas.microsoft.com/office/drawing/2014/main" id="{4B02F808-684F-9F48-A8CF-189BB288D12B}"/>
              </a:ext>
            </a:extLst>
          </p:cNvPr>
          <p:cNvSpPr txBox="1"/>
          <p:nvPr/>
        </p:nvSpPr>
        <p:spPr>
          <a:xfrm>
            <a:off x="2121997" y="22318724"/>
            <a:ext cx="12248665" cy="614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square" lIns="42037" rIns="4203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buFont typeface="Wingdings" pitchFamily="2" charset="2"/>
              <a:buChar char="q"/>
            </a:pP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benchmark assumption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Any change in a co-reference resolution model’s predictions after changing pronouns is due to gender-occupation bias.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true for a model with </a:t>
            </a:r>
            <a:r>
              <a:rPr lang="en-US" sz="3000" b="1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near perfect language understanding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no other biases! 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models often demonstrate positional biases, spurious correlations etc.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what extent are social bias measurements affected by the assumptions that are built into dataset constructions?</a:t>
            </a:r>
          </a:p>
          <a:p>
            <a:pPr marL="457200" indent="-457200">
              <a:buFont typeface="Wingdings" pitchFamily="2" charset="2"/>
              <a:buChar char="q"/>
            </a:pPr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Font typeface="Wingdings" pitchFamily="2" charset="2"/>
              <a:buChar char="q"/>
            </a:pPr>
            <a:endParaRPr lang="en-US" sz="3000" dirty="0">
              <a:solidFill>
                <a:schemeClr val="tx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7490770E-502F-C64F-BEDD-6A50D49B31CA}"/>
              </a:ext>
            </a:extLst>
          </p:cNvPr>
          <p:cNvSpPr/>
          <p:nvPr/>
        </p:nvSpPr>
        <p:spPr>
          <a:xfrm>
            <a:off x="10421302" y="29425775"/>
            <a:ext cx="3223242" cy="1123710"/>
          </a:xfrm>
          <a:prstGeom prst="roundRect">
            <a:avLst/>
          </a:prstGeom>
          <a:solidFill>
            <a:srgbClr val="FFFFFF"/>
          </a:solidFill>
          <a:ln w="571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3000" i="1" dirty="0">
                <a:solidFill>
                  <a:schemeClr val="bg1"/>
                </a:solidFill>
              </a:rPr>
              <a:t>Unfortunately, not very much!</a:t>
            </a:r>
          </a:p>
        </p:txBody>
      </p:sp>
    </p:spTree>
    <p:extLst>
      <p:ext uri="{BB962C8B-B14F-4D97-AF65-F5344CB8AC3E}">
        <p14:creationId xmlns:p14="http://schemas.microsoft.com/office/powerpoint/2010/main" val="329087041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{460ACB6B-101A-D147-9A4A-E9CBFB5BF2CB}tf10001121</Template>
  <TotalTime>6411</TotalTime>
  <Words>621</Words>
  <Application>Microsoft Macintosh PowerPoint</Application>
  <PresentationFormat>Custom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Avenir Oblique</vt:lpstr>
      <vt:lpstr>Calibri</vt:lpstr>
      <vt:lpstr>Century Gothic</vt:lpstr>
      <vt:lpstr>Open Sans</vt:lpstr>
      <vt:lpstr>Open Sans ExtraBold</vt:lpstr>
      <vt:lpstr>Open Sans SemiBold</vt:lpstr>
      <vt:lpstr>Wingdings</vt:lpstr>
      <vt:lpstr>Wingdings 2</vt:lpstr>
      <vt:lpstr>Quotable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YooJung Choi</dc:creator>
  <cp:lastModifiedBy>Nikil Selvam</cp:lastModifiedBy>
  <cp:revision>136</cp:revision>
  <dcterms:modified xsi:type="dcterms:W3CDTF">2023-06-10T06:48:06Z</dcterms:modified>
</cp:coreProperties>
</file>